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57" r:id="rId4"/>
    <p:sldId id="269" r:id="rId5"/>
    <p:sldId id="270" r:id="rId6"/>
    <p:sldId id="258" r:id="rId7"/>
    <p:sldId id="271" r:id="rId8"/>
    <p:sldId id="259" r:id="rId9"/>
    <p:sldId id="272" r:id="rId10"/>
    <p:sldId id="264" r:id="rId11"/>
    <p:sldId id="267" r:id="rId12"/>
    <p:sldId id="262" r:id="rId13"/>
    <p:sldId id="266" r:id="rId14"/>
    <p:sldId id="274" r:id="rId15"/>
    <p:sldId id="263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itajoshi1231@outlook.com" userId="bf1718b838c4fcc9" providerId="LiveId" clId="{C8EE3EAC-13AE-47DC-824C-E8CDC71F41BD}"/>
    <pc:docChg chg="custSel modMainMaster">
      <pc:chgData name="amitajoshi1231@outlook.com" userId="bf1718b838c4fcc9" providerId="LiveId" clId="{C8EE3EAC-13AE-47DC-824C-E8CDC71F41BD}" dt="2022-07-17T08:47:17.368" v="0" actId="478"/>
      <pc:docMkLst>
        <pc:docMk/>
      </pc:docMkLst>
      <pc:sldMasterChg chg="modSldLayout">
        <pc:chgData name="amitajoshi1231@outlook.com" userId="bf1718b838c4fcc9" providerId="LiveId" clId="{C8EE3EAC-13AE-47DC-824C-E8CDC71F41BD}" dt="2022-07-17T08:47:17.368" v="0" actId="478"/>
        <pc:sldMasterMkLst>
          <pc:docMk/>
          <pc:sldMasterMk cId="0" sldId="2147483648"/>
        </pc:sldMasterMkLst>
        <pc:sldLayoutChg chg="delSp mod">
          <pc:chgData name="amitajoshi1231@outlook.com" userId="bf1718b838c4fcc9" providerId="LiveId" clId="{C8EE3EAC-13AE-47DC-824C-E8CDC71F41BD}" dt="2022-07-17T08:47:17.368" v="0" actId="478"/>
          <pc:sldLayoutMkLst>
            <pc:docMk/>
            <pc:sldMasterMk cId="0" sldId="2147483648"/>
            <pc:sldLayoutMk cId="0" sldId="2147483650"/>
          </pc:sldLayoutMkLst>
          <pc:spChg chg="del">
            <ac:chgData name="amitajoshi1231@outlook.com" userId="bf1718b838c4fcc9" providerId="LiveId" clId="{C8EE3EAC-13AE-47DC-824C-E8CDC71F41BD}" dt="2022-07-17T08:47:17.368" v="0" actId="478"/>
            <ac:spMkLst>
              <pc:docMk/>
              <pc:sldMasterMk cId="0" sldId="2147483648"/>
              <pc:sldLayoutMk cId="0" sldId="2147483650"/>
              <ac:spMk id="7" creationId="{E521508D-53A8-49C0-A3B1-B55B00AE3765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A86B3-CB31-414D-89AE-3AA069A33A0E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A7AF7-D00F-4828-B0C7-D7B72EB2E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7AF8-1550-449B-A309-963C805BEBA5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1EDD5-F0AB-4847-8988-74F985339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9F55D-7087-4F56-899B-4697DB3CCC3D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1EDD5-F0AB-4847-8988-74F985339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708D-C605-4B0E-8B06-D20BCC4BB7E4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1EDD5-F0AB-4847-8988-74F985339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1C0E3-0565-4369-B78C-668F4A88F0DF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1EDD5-F0AB-4847-8988-74F985339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AE31-8038-4D6D-926C-2F0E4402C33A}" type="datetime1">
              <a:rPr lang="en-US" smtClean="0"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1EDD5-F0AB-4847-8988-74F985339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67BA-BED0-4294-9D53-DA12E843B9B1}" type="datetime1">
              <a:rPr lang="en-US" smtClean="0"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1EDD5-F0AB-4847-8988-74F985339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FE23-37C6-4E3C-BF36-CA1F74FF9988}" type="datetime1">
              <a:rPr lang="en-US" smtClean="0"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1EDD5-F0AB-4847-8988-74F985339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550BC-3DFB-4C14-BD0F-4BE265F6B5D9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1EDD5-F0AB-4847-8988-74F985339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15A94-651D-4755-9952-74D0A24A5598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1EDD5-F0AB-4847-8988-74F985339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4953A-EEA6-4791-BB29-D18293C860F3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1EDD5-F0AB-4847-8988-74F985339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0E25-73F8-4115-ADC6-CD3B49764AAB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1EDD5-F0AB-4847-8988-74F985339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2146E-FBF9-4261-8E50-4BB83CB68EA5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DEPARTMENT OF CHEMISTRY                                SGGSJ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EDD5-F0AB-4847-8988-74F985339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hem.libretexts.org/" TargetMode="External"/><Relationship Id="rId2" Type="http://schemas.openxmlformats.org/officeDocument/2006/relationships/hyperlink" Target="http://clay.uga.edu/courses/8550/millerindices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CHEM 102</a:t>
            </a:r>
            <a:br>
              <a:rPr lang="en-US" dirty="0"/>
            </a:br>
            <a:r>
              <a:rPr lang="en-US" dirty="0"/>
              <a:t>SECTION B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SOLID STATE II</a:t>
            </a:r>
            <a:endParaRPr lang="en-US" dirty="0"/>
          </a:p>
          <a:p>
            <a:r>
              <a:rPr lang="en-US" dirty="0"/>
              <a:t>SUBTOPIC: DESIGNATION OF LATTICE PLANES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5517-AEEA-48CB-956D-89C1B30428B4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u="sng" dirty="0"/>
              <a:t>Fundamental Crystallographic terms</a:t>
            </a:r>
            <a:br>
              <a:rPr lang="en-US" i="1" u="sng" dirty="0"/>
            </a:br>
            <a:endParaRPr lang="en-US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5135563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4500" b="1" dirty="0">
                <a:solidFill>
                  <a:srgbClr val="FF0000"/>
                </a:solidFill>
              </a:rPr>
              <a:t>Lattice</a:t>
            </a:r>
            <a:r>
              <a:rPr lang="en-US" sz="4500" dirty="0">
                <a:solidFill>
                  <a:srgbClr val="FF0000"/>
                </a:solidFill>
              </a:rPr>
              <a:t> </a:t>
            </a:r>
            <a:r>
              <a:rPr lang="en-US" sz="4500" dirty="0"/>
              <a:t>is defined as an array of points which are imaginarily kept to represent the position of atoms in the crystal that every lattice point has got the same environment as that o the other and hence one lattice point cannot be distinguished from the other lattice point.</a:t>
            </a:r>
          </a:p>
          <a:p>
            <a:pPr>
              <a:buNone/>
            </a:pPr>
            <a:endParaRPr lang="en-US" sz="4500" b="1" dirty="0"/>
          </a:p>
          <a:p>
            <a:pPr>
              <a:buNone/>
            </a:pPr>
            <a:endParaRPr lang="en-US" sz="4500" b="1" dirty="0"/>
          </a:p>
          <a:p>
            <a:pPr>
              <a:buNone/>
            </a:pPr>
            <a:r>
              <a:rPr lang="en-US" sz="4500" b="1" dirty="0">
                <a:solidFill>
                  <a:srgbClr val="FF0000"/>
                </a:solidFill>
              </a:rPr>
              <a:t>Space Lattice or Crystal Lattice</a:t>
            </a:r>
            <a:r>
              <a:rPr lang="en-US" sz="4500" dirty="0"/>
              <a:t> is a three dimensional collection of points in space. The environment about any particular point is in everyway the same.</a:t>
            </a:r>
          </a:p>
          <a:p>
            <a:pPr>
              <a:buNone/>
            </a:pPr>
            <a:r>
              <a:rPr lang="en-US" sz="4500" dirty="0"/>
              <a:t>The regular pattern of points which describe the three dimensional arrangement of particles in a crystal structure is called the Crystal Lattice or Space lattice.</a:t>
            </a:r>
          </a:p>
          <a:p>
            <a:pPr>
              <a:buNone/>
            </a:pPr>
            <a:endParaRPr lang="en-US" sz="4500" dirty="0"/>
          </a:p>
          <a:p>
            <a:pPr>
              <a:buNone/>
            </a:pPr>
            <a:endParaRPr lang="en-US" sz="4500" dirty="0"/>
          </a:p>
          <a:p>
            <a:pPr>
              <a:buNone/>
            </a:pPr>
            <a:r>
              <a:rPr lang="en-US" sz="4500" dirty="0"/>
              <a:t>Basis is formed by associating with every lattice point a </a:t>
            </a:r>
            <a:r>
              <a:rPr lang="en-US" sz="4500" dirty="0" err="1"/>
              <a:t>uint</a:t>
            </a:r>
            <a:r>
              <a:rPr lang="en-US" sz="4500" dirty="0"/>
              <a:t> of assembly of atoms or molecules identical in composition. This unit assembly is called </a:t>
            </a:r>
            <a:r>
              <a:rPr lang="en-US" sz="4500" b="1" dirty="0">
                <a:solidFill>
                  <a:srgbClr val="FF0000"/>
                </a:solidFill>
              </a:rPr>
              <a:t>Basis</a:t>
            </a:r>
            <a:r>
              <a:rPr lang="en-US" sz="4500" dirty="0"/>
              <a:t>.</a:t>
            </a:r>
          </a:p>
          <a:p>
            <a:pPr>
              <a:buNone/>
            </a:pPr>
            <a:endParaRPr lang="en-US" sz="4500" dirty="0"/>
          </a:p>
          <a:p>
            <a:pPr>
              <a:buNone/>
            </a:pPr>
            <a:endParaRPr lang="en-US" sz="4500" dirty="0"/>
          </a:p>
          <a:p>
            <a:pPr>
              <a:buNone/>
            </a:pPr>
            <a:endParaRPr lang="en-US" sz="4500" dirty="0"/>
          </a:p>
          <a:p>
            <a:pPr>
              <a:buNone/>
            </a:pPr>
            <a:r>
              <a:rPr lang="en-US" sz="4500" dirty="0"/>
              <a:t>The </a:t>
            </a:r>
            <a:r>
              <a:rPr lang="en-US" sz="4500" b="1" dirty="0">
                <a:solidFill>
                  <a:srgbClr val="FF0000"/>
                </a:solidFill>
              </a:rPr>
              <a:t>Crystal Structure</a:t>
            </a:r>
            <a:r>
              <a:rPr lang="en-US" sz="4500" dirty="0"/>
              <a:t> is formed by the addition of a basis to every lattice point</a:t>
            </a:r>
            <a:r>
              <a:rPr lang="en-US" sz="4400" dirty="0"/>
              <a:t>.</a:t>
            </a:r>
          </a:p>
          <a:p>
            <a:endParaRPr lang="en-US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6D004-537A-45F8-A2B0-27FD78C3C120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CRYSTAL PLANE DESIGNATION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methods to  designate the crystal planes:</a:t>
            </a:r>
          </a:p>
          <a:p>
            <a:r>
              <a:rPr lang="en-US" dirty="0"/>
              <a:t>USE OF WEISS INDICES</a:t>
            </a:r>
          </a:p>
          <a:p>
            <a:r>
              <a:rPr lang="en-US" dirty="0"/>
              <a:t>USE OF MILLER INDICES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4058A-79A1-40FE-89FF-7B70101A933D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Weiss indices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 </a:t>
            </a:r>
            <a:r>
              <a:rPr lang="en-US" b="1" dirty="0"/>
              <a:t>Weiss</a:t>
            </a:r>
            <a:r>
              <a:rPr lang="en-US" dirty="0"/>
              <a:t> parameters, introduced by Christian Samuel </a:t>
            </a:r>
            <a:r>
              <a:rPr lang="en-US" b="1" dirty="0"/>
              <a:t>Weiss</a:t>
            </a:r>
            <a:r>
              <a:rPr lang="en-US" dirty="0"/>
              <a:t> in 1817, are the ancestors of the Miller </a:t>
            </a:r>
            <a:r>
              <a:rPr lang="en-US" b="1" dirty="0"/>
              <a:t>indices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They give an approximate indication of a face orientation with respect to the crystallographic axes, and were used as a symbol for the face.</a:t>
            </a: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FF9DE-FBC4-453B-9C35-330BEF4D1DE2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Miller indices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en-US" b="1" dirty="0"/>
              <a:t>Definition of </a:t>
            </a:r>
            <a:r>
              <a:rPr lang="en-US" b="1" i="1" dirty="0"/>
              <a:t>Miller index</a:t>
            </a:r>
            <a:endParaRPr lang="en-US" b="1" dirty="0"/>
          </a:p>
          <a:p>
            <a:pPr fontAlgn="base"/>
            <a:r>
              <a:rPr lang="en-US" b="1" dirty="0"/>
              <a:t>A</a:t>
            </a:r>
            <a:r>
              <a:rPr lang="en-US" dirty="0"/>
              <a:t>ny of a set of three numbers or letters used to indicate the position of a face or internal plane of a crystal and determined on the basis of the reciprocal of the intercept of the face or plane on the crystallographic axes.</a:t>
            </a:r>
          </a:p>
          <a:p>
            <a:pPr fontAlgn="base"/>
            <a:r>
              <a:rPr lang="en-US" b="1" dirty="0"/>
              <a:t>Miller Indices</a:t>
            </a:r>
            <a:r>
              <a:rPr lang="en-US" dirty="0"/>
              <a:t> are a symbolic vector representation for the orientation of an atomic plane in a crystal lattice and are defined as the reciprocals of the fractional intercepts which the plane makes with the crystallographic axes.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FF8C-D043-4285-B6D1-9753682D3595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u="sng" dirty="0"/>
              <a:t>PROCEDURE FOR FINDING MILLER INDICES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Miller introduced a system to designate a plane in a crystal. He introduced a set of three numbers to specify a plane a plane in a crystal. </a:t>
            </a:r>
          </a:p>
          <a:p>
            <a:endParaRPr lang="en-US" dirty="0"/>
          </a:p>
          <a:p>
            <a:r>
              <a:rPr lang="en-US" dirty="0"/>
              <a:t>This set of three numbers is known as Miller Indices of the concerned plane.</a:t>
            </a:r>
          </a:p>
          <a:p>
            <a:pPr>
              <a:buNone/>
            </a:pPr>
            <a:r>
              <a:rPr lang="en-US" dirty="0"/>
              <a:t> 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1) Determine the intercepts of the plane along the axes X, Y and Z in terms of the Lattice Constant a, b, c.</a:t>
            </a:r>
          </a:p>
          <a:p>
            <a:pPr>
              <a:buNone/>
            </a:pPr>
            <a:r>
              <a:rPr lang="en-US" dirty="0"/>
              <a:t>2)     Determine the reciprocals of these numbers.</a:t>
            </a:r>
          </a:p>
          <a:p>
            <a:pPr>
              <a:buNone/>
            </a:pPr>
            <a:r>
              <a:rPr lang="en-US" dirty="0"/>
              <a:t>3)   Find the least common denominator (LCD) and multiply each by this </a:t>
            </a:r>
            <a:r>
              <a:rPr lang="en-US" dirty="0" err="1"/>
              <a:t>lcd</a:t>
            </a:r>
            <a:r>
              <a:rPr lang="en-US" dirty="0"/>
              <a:t>. </a:t>
            </a:r>
          </a:p>
          <a:p>
            <a:pPr>
              <a:buNone/>
            </a:pPr>
            <a:r>
              <a:rPr lang="en-US" dirty="0"/>
              <a:t>4) The result is written in the form (</a:t>
            </a:r>
            <a:r>
              <a:rPr lang="en-US" dirty="0" err="1"/>
              <a:t>hkl</a:t>
            </a:r>
            <a:r>
              <a:rPr lang="en-US" dirty="0"/>
              <a:t>) and is called the Miller Indices of the plane.</a:t>
            </a:r>
          </a:p>
          <a:p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06AC8-0CA9-4E19-8C8C-FD976F863980}" type="datetime1">
              <a:rPr lang="en-US" smtClean="0"/>
              <a:t>7/17/2022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Why MILLER INDICES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(101)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en-US" dirty="0"/>
          </a:p>
          <a:p>
            <a:r>
              <a:rPr lang="en-US" dirty="0"/>
              <a:t> In this case the plane intercepts the </a:t>
            </a:r>
            <a:r>
              <a:rPr lang="en-US" i="1" dirty="0"/>
              <a:t>a</a:t>
            </a:r>
            <a:r>
              <a:rPr lang="en-US" dirty="0"/>
              <a:t> axis at one unit length and also the </a:t>
            </a:r>
            <a:r>
              <a:rPr lang="en-US" i="1" dirty="0"/>
              <a:t>c</a:t>
            </a:r>
            <a:r>
              <a:rPr lang="en-US" dirty="0"/>
              <a:t> axis at one unit length. The plane however, never intersects the </a:t>
            </a:r>
            <a:r>
              <a:rPr lang="en-US" i="1" dirty="0"/>
              <a:t>b </a:t>
            </a:r>
            <a:r>
              <a:rPr lang="en-US" dirty="0"/>
              <a:t>axis. </a:t>
            </a:r>
            <a:r>
              <a:rPr lang="en-US" dirty="0">
                <a:solidFill>
                  <a:srgbClr val="FF0000"/>
                </a:solidFill>
              </a:rPr>
              <a:t>TRY TO CORRELATE WITH THE FIGURE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 In other words, it can be said that the intercept to the </a:t>
            </a:r>
            <a:r>
              <a:rPr lang="en-US" i="1" dirty="0"/>
              <a:t>b </a:t>
            </a:r>
            <a:r>
              <a:rPr lang="en-US" dirty="0"/>
              <a:t>axis is infinity. The intercepts are then designated as 1,infinity,1. The reciprocals are then 1/1, 1/infinity, 1/1. Knowing 1/infinity = 0 then the indices become (101).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 descr="C:\Users\admin\Desktop\101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 bwMode="auto">
          <a:xfrm>
            <a:off x="5029200" y="1752600"/>
            <a:ext cx="2868617" cy="3951288"/>
          </a:xfrm>
          <a:prstGeom prst="rect">
            <a:avLst/>
          </a:prstGeom>
          <a:noFill/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6E498-D8B2-4991-AE6D-C371921BBBE2}" type="datetime1">
              <a:rPr lang="en-US" smtClean="0"/>
              <a:t>7/17/2022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u="sng" dirty="0"/>
              <a:t>Points to remember for Miller indices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Miller Indices should be enclosed only in  brackets.</a:t>
            </a:r>
          </a:p>
          <a:p>
            <a:r>
              <a:rPr lang="en-US" dirty="0"/>
              <a:t>There should not be any commas in between the numbers.</a:t>
            </a:r>
          </a:p>
          <a:p>
            <a:r>
              <a:rPr lang="en-US" dirty="0"/>
              <a:t>If the Miller Indices is say (2 6 3) means it should be read as two six three, and not as two hundred and sixty three.</a:t>
            </a:r>
          </a:p>
          <a:p>
            <a:r>
              <a:rPr lang="en-US" dirty="0"/>
              <a:t>The direction of plane can be represented by enclosing the Miller Indices in a square bracket. For example [2 6 3]</a:t>
            </a:r>
          </a:p>
          <a:p>
            <a:r>
              <a:rPr lang="en-US" dirty="0"/>
              <a:t>There is difference between (263) and [263].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E1AA5-1BE9-4FC4-95DD-08F16EBFE894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u="sng" dirty="0"/>
              <a:t>EXAMPLES TO FIND MILLER INDICES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(111)</a:t>
            </a:r>
          </a:p>
        </p:txBody>
      </p:sp>
      <p:pic>
        <p:nvPicPr>
          <p:cNvPr id="10" name="Picture 2" descr="C:\Users\admin\Desktop\111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967604" y="2174875"/>
            <a:ext cx="3019380" cy="3951288"/>
          </a:xfrm>
          <a:prstGeom prst="rect">
            <a:avLst/>
          </a:prstGeom>
          <a:noFill/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(102)</a:t>
            </a:r>
          </a:p>
        </p:txBody>
      </p:sp>
      <p:pic>
        <p:nvPicPr>
          <p:cNvPr id="5123" name="Picture 3" descr="C:\Users\admin\Desktop\102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 bwMode="auto">
          <a:xfrm>
            <a:off x="5085397" y="2174875"/>
            <a:ext cx="3161030" cy="3951288"/>
          </a:xfrm>
          <a:prstGeom prst="rect">
            <a:avLst/>
          </a:prstGeom>
          <a:noFill/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3BBED-6E86-4C66-87E8-C37EF6698FF3}" type="datetime1">
              <a:rPr lang="en-US" smtClean="0"/>
              <a:t>7/17/2022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u="sng" dirty="0"/>
              <a:t>Another way to show [111] plane</a:t>
            </a:r>
            <a:br>
              <a:rPr lang="en-US" i="1" u="sng" dirty="0"/>
            </a:br>
            <a:r>
              <a:rPr lang="en-US" i="1" u="sng" dirty="0"/>
              <a:t>Q      Try to draw [222] plane?</a:t>
            </a:r>
          </a:p>
        </p:txBody>
      </p:sp>
      <p:pic>
        <p:nvPicPr>
          <p:cNvPr id="3074" name="Picture 2" descr="C:\Users\admin\Desktop\MILLER IN 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600200"/>
            <a:ext cx="5714999" cy="4525963"/>
          </a:xfrm>
          <a:prstGeom prst="rect">
            <a:avLst/>
          </a:prstGeom>
          <a:noFill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3416D-F8F6-422C-8B45-5861463853EC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u="sng" dirty="0"/>
              <a:t>Relation between Weiss and Miller Indices.</a:t>
            </a:r>
          </a:p>
        </p:txBody>
      </p:sp>
      <p:pic>
        <p:nvPicPr>
          <p:cNvPr id="2050" name="Picture 2" descr="C:\Users\admin\Desktop\weiss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057400"/>
            <a:ext cx="5943599" cy="4190999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D75A0-E1B5-41B5-8EE0-76837E3B98AC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u="sng" dirty="0"/>
              <a:t>Designating Crystallographic Planes</a:t>
            </a:r>
          </a:p>
        </p:txBody>
      </p:sp>
      <p:pic>
        <p:nvPicPr>
          <p:cNvPr id="1026" name="Picture 2" descr="C:\Users\admin\Desktop\MILLER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0"/>
            <a:ext cx="7924800" cy="5029200"/>
          </a:xfrm>
          <a:prstGeom prst="rect">
            <a:avLst/>
          </a:prstGeom>
          <a:noFill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3301A-8F39-4292-982A-1D948E9D3ACD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u="sng" dirty="0"/>
              <a:t>Relation between </a:t>
            </a:r>
            <a:r>
              <a:rPr lang="en-US" i="1" u="sng" dirty="0" err="1"/>
              <a:t>weiss</a:t>
            </a:r>
            <a:r>
              <a:rPr lang="en-US" i="1" u="sng" dirty="0"/>
              <a:t> and miller through example</a:t>
            </a:r>
          </a:p>
        </p:txBody>
      </p:sp>
      <p:pic>
        <p:nvPicPr>
          <p:cNvPr id="1026" name="Picture 2" descr="C:\Users\admin\Desktop\milll 3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47800"/>
            <a:ext cx="7543800" cy="51054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A718C-8DC7-40A9-92F9-096965CF7430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u="sng" dirty="0"/>
              <a:t>Closures for </a:t>
            </a:r>
            <a:r>
              <a:rPr lang="en-US" b="1" i="1" u="sng" dirty="0" err="1"/>
              <a:t>crystallographics</a:t>
            </a:r>
            <a:r>
              <a:rPr lang="en-US" b="1" i="1" u="sng" dirty="0"/>
              <a:t> indices</a:t>
            </a:r>
            <a:br>
              <a:rPr lang="en-US" b="1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900" dirty="0"/>
              <a:t>(</a:t>
            </a:r>
            <a:r>
              <a:rPr lang="en-US" sz="2900" i="1" dirty="0" err="1"/>
              <a:t>hkl</a:t>
            </a:r>
            <a:r>
              <a:rPr lang="en-US" sz="2900" dirty="0"/>
              <a:t>) = parenthesis designate a </a:t>
            </a:r>
            <a:r>
              <a:rPr lang="en-US" sz="2900" b="1" dirty="0"/>
              <a:t>crystal face</a:t>
            </a:r>
            <a:r>
              <a:rPr lang="en-US" sz="2900" dirty="0"/>
              <a:t> or a </a:t>
            </a:r>
            <a:r>
              <a:rPr lang="en-US" sz="2900" b="1" dirty="0"/>
              <a:t>family of planes</a:t>
            </a:r>
            <a:r>
              <a:rPr lang="en-US" sz="2900" dirty="0"/>
              <a:t> throughout a crystal lattice.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900" dirty="0"/>
              <a:t>Directions are presented by the three integers </a:t>
            </a:r>
            <a:r>
              <a:rPr lang="en-US" sz="2900" i="1" dirty="0" err="1"/>
              <a:t>uvw</a:t>
            </a:r>
            <a:r>
              <a:rPr lang="en-US" sz="2900" dirty="0"/>
              <a:t>.  [</a:t>
            </a:r>
            <a:r>
              <a:rPr lang="en-US" sz="2900" i="1" dirty="0" err="1"/>
              <a:t>uvw</a:t>
            </a:r>
            <a:r>
              <a:rPr lang="en-US" sz="2900" dirty="0"/>
              <a:t>] = square brackets designate a direction in the lattice from the origin to a point. Used to collectively, they  include all the faces of a crystals whose intersects (i.e., edges) parallel each other. These are referred to as crystallographic </a:t>
            </a:r>
            <a:r>
              <a:rPr lang="en-US" sz="2900" b="1" dirty="0"/>
              <a:t>zones</a:t>
            </a:r>
            <a:r>
              <a:rPr lang="en-US" sz="2900" dirty="0"/>
              <a:t> and they represent a direction in the crystal lattice.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admin\Desktop\zoneaxis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 bwMode="auto">
          <a:xfrm>
            <a:off x="4736754" y="2174875"/>
            <a:ext cx="3858317" cy="3951288"/>
          </a:xfrm>
          <a:prstGeom prst="rect">
            <a:avLst/>
          </a:prstGeom>
          <a:noFill/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39E5-92B9-496A-BAA5-E7A11797B401}" type="datetime1">
              <a:rPr lang="en-US" smtClean="0"/>
              <a:t>7/17/2022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Try to write Miller indices for the above figure</a:t>
            </a:r>
          </a:p>
        </p:txBody>
      </p:sp>
      <p:pic>
        <p:nvPicPr>
          <p:cNvPr id="8194" name="Picture 2" descr="C:\Users\admin\Desktop\2BHybV8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8610" b="8610"/>
          <a:stretch>
            <a:fillRect/>
          </a:stretch>
        </p:blipFill>
        <p:spPr bwMode="auto">
          <a:xfrm>
            <a:off x="1752600" y="533400"/>
            <a:ext cx="5486400" cy="4114800"/>
          </a:xfrm>
          <a:prstGeom prst="rect">
            <a:avLst/>
          </a:prstGeom>
          <a:noFill/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THANX WITH A HOPE THAT YOU WILL TRY TO SOLVE AS MANY PROBLEMS FOR MILLER INDICES AS POSSIBLE WITH DIAGRAM.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E033-2FA4-42F8-B869-7D98D21508EA}" type="datetime1">
              <a:rPr lang="en-US" smtClean="0"/>
              <a:t>7/17/2022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Some sites for references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http://clay.uga.edu/courses/8550/millerindices.html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https://chem.libretexts.org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3FAF-189C-4922-ADEF-C61FFE2F716A}" type="datetime1">
              <a:rPr lang="en-US" smtClean="0"/>
              <a:t>7/17/2022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                              SGGSJ GC PAONTA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</TotalTime>
  <Words>950</Words>
  <Application>Microsoft Office PowerPoint</Application>
  <PresentationFormat>On-screen Show (4:3)</PresentationFormat>
  <Paragraphs>103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CHEM 102 SECTION B</vt:lpstr>
      <vt:lpstr>Fundamental Crystallographic terms </vt:lpstr>
      <vt:lpstr>CRYSTAL PLANE DESIGNATION</vt:lpstr>
      <vt:lpstr>Weiss indices</vt:lpstr>
      <vt:lpstr>Miller indices</vt:lpstr>
      <vt:lpstr>PROCEDURE FOR FINDING MILLER INDICES</vt:lpstr>
      <vt:lpstr>Why MILLER INDICES</vt:lpstr>
      <vt:lpstr>Points to remember for Miller indices</vt:lpstr>
      <vt:lpstr>EXAMPLES TO FIND MILLER INDICES</vt:lpstr>
      <vt:lpstr>Another way to show [111] plane Q      Try to draw [222] plane?</vt:lpstr>
      <vt:lpstr>Relation between Weiss and Miller Indices.</vt:lpstr>
      <vt:lpstr>Designating Crystallographic Planes</vt:lpstr>
      <vt:lpstr>Relation between weiss and miller through example</vt:lpstr>
      <vt:lpstr>Closures for crystallographics indices </vt:lpstr>
      <vt:lpstr>Try to write Miller indices for the above figure</vt:lpstr>
      <vt:lpstr>Some sites for 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 102 SECTION B</dc:title>
  <dc:creator>admin</dc:creator>
  <cp:lastModifiedBy>amitajoshi1231@outlook.com</cp:lastModifiedBy>
  <cp:revision>24</cp:revision>
  <dcterms:created xsi:type="dcterms:W3CDTF">2020-10-28T12:59:16Z</dcterms:created>
  <dcterms:modified xsi:type="dcterms:W3CDTF">2022-07-17T08:48:39Z</dcterms:modified>
</cp:coreProperties>
</file>